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289" r:id="rId3"/>
    <p:sldId id="290" r:id="rId4"/>
    <p:sldId id="291" r:id="rId5"/>
    <p:sldId id="258" r:id="rId6"/>
    <p:sldId id="292" r:id="rId7"/>
    <p:sldId id="265" r:id="rId8"/>
    <p:sldId id="257" r:id="rId9"/>
    <p:sldId id="293" r:id="rId10"/>
    <p:sldId id="259" r:id="rId11"/>
    <p:sldId id="29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5" r:id="rId33"/>
    <p:sldId id="262" r:id="rId34"/>
    <p:sldId id="298" r:id="rId35"/>
    <p:sldId id="286" r:id="rId36"/>
    <p:sldId id="299" r:id="rId37"/>
    <p:sldId id="287" r:id="rId38"/>
    <p:sldId id="300" r:id="rId39"/>
    <p:sldId id="301" r:id="rId40"/>
    <p:sldId id="297" r:id="rId41"/>
    <p:sldId id="263" r:id="rId42"/>
    <p:sldId id="264" r:id="rId43"/>
    <p:sldId id="306" r:id="rId44"/>
    <p:sldId id="302" r:id="rId45"/>
    <p:sldId id="304" r:id="rId46"/>
    <p:sldId id="303" r:id="rId47"/>
    <p:sldId id="305" r:id="rId48"/>
  </p:sldIdLst>
  <p:sldSz cx="12192000" cy="6858000"/>
  <p:notesSz cx="7772400" cy="10058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1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7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4226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7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95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50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7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07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9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9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7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3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9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1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24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3"/>
          <p:cNvSpPr/>
          <p:nvPr/>
        </p:nvSpPr>
        <p:spPr>
          <a:xfrm>
            <a:off x="2675408" y="1252024"/>
            <a:ext cx="6370117" cy="1907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500"/>
          </a:bodyPr>
          <a:lstStyle/>
          <a:p>
            <a:pPr algn="r">
              <a:lnSpc>
                <a:spcPct val="90000"/>
              </a:lnSpc>
            </a:pPr>
            <a:r>
              <a:rPr lang="pt-BR" sz="8700" b="1" strike="noStrike" cap="all" spc="-1" dirty="0">
                <a:solidFill>
                  <a:srgbClr val="FFFFFF"/>
                </a:solidFill>
                <a:latin typeface="Calibri Light"/>
                <a:ea typeface="DejaVu Sans"/>
              </a:rPr>
              <a:t>SCHOOLSTORE</a:t>
            </a:r>
            <a:endParaRPr lang="pt-BR" sz="5400" b="0" strike="noStrike" spc="-1" dirty="0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3264326" y="2931729"/>
            <a:ext cx="5192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</a:pPr>
            <a:r>
              <a:rPr lang="pt-BR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E-Commerce de material escolar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23B406FA-CF58-4FF4-9C1A-5115472D467C}"/>
              </a:ext>
            </a:extLst>
          </p:cNvPr>
          <p:cNvSpPr/>
          <p:nvPr/>
        </p:nvSpPr>
        <p:spPr>
          <a:xfrm>
            <a:off x="2518737" y="5861022"/>
            <a:ext cx="5192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</a:pPr>
            <a:r>
              <a:rPr lang="pt-BR" sz="2400" b="0" strike="noStrike" spc="-1" dirty="0">
                <a:latin typeface="Arial"/>
              </a:rPr>
              <a:t>Henrique </a:t>
            </a:r>
            <a:r>
              <a:rPr lang="pt-BR" sz="2400" b="0" strike="noStrike" spc="-1" dirty="0" err="1">
                <a:latin typeface="Arial"/>
              </a:rPr>
              <a:t>Zaim</a:t>
            </a:r>
            <a:r>
              <a:rPr lang="pt-BR" sz="2400" b="0" strike="noStrike" spc="-1" dirty="0">
                <a:latin typeface="Arial"/>
              </a:rPr>
              <a:t> Sanches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2"/>
          <p:cNvSpPr/>
          <p:nvPr/>
        </p:nvSpPr>
        <p:spPr>
          <a:xfrm>
            <a:off x="555840" y="743040"/>
            <a:ext cx="734940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Imagem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EFA1E2B1-694B-4ADC-B112-293B0FD7ECC3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39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9160756F-F797-4B13-B608-780B93ADE396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TELAS DO SISTEMA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7048F1D-4F82-4781-84A8-580DE66FC43C}"/>
              </a:ext>
            </a:extLst>
          </p:cNvPr>
          <p:cNvCxnSpPr>
            <a:cxnSpLocks/>
          </p:cNvCxnSpPr>
          <p:nvPr/>
        </p:nvCxnSpPr>
        <p:spPr>
          <a:xfrm>
            <a:off x="4192172" y="3234526"/>
            <a:ext cx="353099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2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2"/>
          <p:cNvSpPr/>
          <p:nvPr/>
        </p:nvSpPr>
        <p:spPr>
          <a:xfrm>
            <a:off x="569908" y="419483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12" name="Imagem 2"/>
          <p:cNvPicPr/>
          <p:nvPr/>
        </p:nvPicPr>
        <p:blipFill>
          <a:blip r:embed="rId2"/>
          <a:srcRect t="16763" b="5446"/>
          <a:stretch/>
        </p:blipFill>
        <p:spPr>
          <a:xfrm>
            <a:off x="1325308" y="1705680"/>
            <a:ext cx="9211394" cy="4626028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ABFC0042-F4EA-4A05-ABA7-EB40CCEE23B8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CADASTRO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D3F2F8-18EB-4CB2-A443-19D4998C4B7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17" name="Imagem 4"/>
          <p:cNvPicPr/>
          <p:nvPr/>
        </p:nvPicPr>
        <p:blipFill>
          <a:blip r:embed="rId2"/>
          <a:srcRect l="-868" t="17152" b="5446"/>
          <a:stretch/>
        </p:blipFill>
        <p:spPr>
          <a:xfrm>
            <a:off x="1420837" y="2138289"/>
            <a:ext cx="9065077" cy="3976671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7E1434CD-2CE8-45B9-B5DB-EC2517D5E963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LOGIN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5AC2D9D-6FC6-4A62-AEF0-C3BCF6F2E2D7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22" name="Imagem 121"/>
          <p:cNvPicPr/>
          <p:nvPr/>
        </p:nvPicPr>
        <p:blipFill>
          <a:blip r:embed="rId2"/>
          <a:stretch/>
        </p:blipFill>
        <p:spPr>
          <a:xfrm>
            <a:off x="1087514" y="1871003"/>
            <a:ext cx="10016972" cy="4415788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DB0E26F6-E73C-42BE-ABA6-8DD10046266A}"/>
              </a:ext>
            </a:extLst>
          </p:cNvPr>
          <p:cNvSpPr/>
          <p:nvPr/>
        </p:nvSpPr>
        <p:spPr>
          <a:xfrm>
            <a:off x="654311" y="337298"/>
            <a:ext cx="8728839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VISUALIZAÇÃO DE PRODUTO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7DD78A0-01C1-4DB4-AD66-E3C9D1186611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27" name="Imagem 4"/>
          <p:cNvPicPr/>
          <p:nvPr/>
        </p:nvPicPr>
        <p:blipFill>
          <a:blip r:embed="rId2"/>
          <a:srcRect t="17462" b="5609"/>
          <a:stretch/>
        </p:blipFill>
        <p:spPr>
          <a:xfrm>
            <a:off x="1015320" y="1983545"/>
            <a:ext cx="10161360" cy="4131415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C9BE71A3-D589-49C2-A8F3-40DFE5DBB9EC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PÁGINA INICIAL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D780E8-B07F-451E-849A-0BBF3DF70B9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32" name="Imagem 131"/>
          <p:cNvPicPr/>
          <p:nvPr/>
        </p:nvPicPr>
        <p:blipFill>
          <a:blip r:embed="rId2"/>
          <a:stretch/>
        </p:blipFill>
        <p:spPr>
          <a:xfrm>
            <a:off x="1043026" y="1893134"/>
            <a:ext cx="9803165" cy="4386489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1955784-6D1F-45D7-9A87-EB3CB410A113}"/>
              </a:ext>
            </a:extLst>
          </p:cNvPr>
          <p:cNvSpPr/>
          <p:nvPr/>
        </p:nvSpPr>
        <p:spPr>
          <a:xfrm>
            <a:off x="654312" y="337298"/>
            <a:ext cx="823647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MENU DE ADMINISTRADOR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D80B49C-2A68-41FF-B70E-EBCF87C66FEF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37" name="Imagem 136"/>
          <p:cNvPicPr/>
          <p:nvPr/>
        </p:nvPicPr>
        <p:blipFill>
          <a:blip r:embed="rId2"/>
          <a:stretch/>
        </p:blipFill>
        <p:spPr>
          <a:xfrm>
            <a:off x="1390869" y="2033618"/>
            <a:ext cx="9410261" cy="408134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F8E9EBAB-F954-47A9-AAE2-C08FD9C24BE6}"/>
              </a:ext>
            </a:extLst>
          </p:cNvPr>
          <p:cNvSpPr/>
          <p:nvPr/>
        </p:nvSpPr>
        <p:spPr>
          <a:xfrm>
            <a:off x="654312" y="337298"/>
            <a:ext cx="654834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CLIENTES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0A60F4C-0D4F-4FA7-9A76-185883E92D77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42" name="Imagem 141"/>
          <p:cNvPicPr/>
          <p:nvPr/>
        </p:nvPicPr>
        <p:blipFill>
          <a:blip r:embed="rId2"/>
          <a:stretch/>
        </p:blipFill>
        <p:spPr>
          <a:xfrm>
            <a:off x="1071784" y="1893134"/>
            <a:ext cx="10048431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A9EE7B2E-04D9-4FDA-8DBB-964526EB00E9}"/>
              </a:ext>
            </a:extLst>
          </p:cNvPr>
          <p:cNvSpPr/>
          <p:nvPr/>
        </p:nvSpPr>
        <p:spPr>
          <a:xfrm>
            <a:off x="654311" y="337298"/>
            <a:ext cx="1081085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PEDIDOS DE UM CLIENTE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AEB2B7-5189-4372-AB0C-857E2DEEDF6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47" name="Imagem 146"/>
          <p:cNvPicPr/>
          <p:nvPr/>
        </p:nvPicPr>
        <p:blipFill>
          <a:blip r:embed="rId2"/>
          <a:stretch/>
        </p:blipFill>
        <p:spPr>
          <a:xfrm>
            <a:off x="756718" y="2103585"/>
            <a:ext cx="10424935" cy="4228794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D9DBFE7A-7E20-4C9F-A05B-90952519403F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spc="-1" dirty="0">
                <a:latin typeface="Arial"/>
              </a:rPr>
              <a:t>TELA: PEDIDOS GERAL</a:t>
            </a:r>
            <a:endParaRPr lang="pt-BR" sz="3900" b="0" strike="noStrike" spc="-1" dirty="0">
              <a:latin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4F158A-DAE0-4286-8442-A9649D72190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EB4E3E-46EE-4F6B-9767-30D97E11EC8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9848F63-8F84-432E-9A55-DD99E8BCFD5C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1" cap="all" spc="-1" dirty="0">
                <a:solidFill>
                  <a:srgbClr val="FFFFFF"/>
                </a:solidFill>
                <a:latin typeface="Calibri Light"/>
              </a:rPr>
              <a:t>DESCRIÇÃO DO SISTEMA</a:t>
            </a:r>
            <a:endParaRPr lang="pt-BR" sz="3900" b="0" strike="noStrike" spc="-1" dirty="0">
              <a:latin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4858F2-FC3A-4B52-84B8-CE6296E73B3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D88BA9-FA58-45FC-ACCE-35DAC6BB3800}"/>
              </a:ext>
            </a:extLst>
          </p:cNvPr>
          <p:cNvSpPr txBox="1"/>
          <p:nvPr/>
        </p:nvSpPr>
        <p:spPr>
          <a:xfrm>
            <a:off x="815926" y="2085426"/>
            <a:ext cx="1024128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42265" algn="just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Um sistema informatizado para gestão e venda de material escolar que servirá para instituições acadêmicas e entidades singulares poderem efetuar, de forma simplificada, a compra virtual de materiais. Com o sistema, também é possível controlar todos os pedidos feitos e as trocas que são efetuadas. Além de tais funcionalidades, o sistema também irá manter o usuário, possibilitando seu gerenciamento individual.</a:t>
            </a:r>
          </a:p>
        </p:txBody>
      </p:sp>
    </p:spTree>
    <p:extLst>
      <p:ext uri="{BB962C8B-B14F-4D97-AF65-F5344CB8AC3E}">
        <p14:creationId xmlns:p14="http://schemas.microsoft.com/office/powerpoint/2010/main" val="372636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52" name="Imagem 151"/>
          <p:cNvPicPr/>
          <p:nvPr/>
        </p:nvPicPr>
        <p:blipFill>
          <a:blip r:embed="rId2"/>
          <a:stretch/>
        </p:blipFill>
        <p:spPr>
          <a:xfrm>
            <a:off x="815926" y="1705680"/>
            <a:ext cx="10281314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57DE691E-9D07-4E2B-AD89-DD66C465BF00}"/>
              </a:ext>
            </a:extLst>
          </p:cNvPr>
          <p:cNvSpPr/>
          <p:nvPr/>
        </p:nvSpPr>
        <p:spPr>
          <a:xfrm>
            <a:off x="654312" y="337298"/>
            <a:ext cx="996679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PRODUTOS EM ESTOQUE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9A0C418-6222-4EFB-9E9B-3C72EA33ECF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57" name="Imagem 156"/>
          <p:cNvPicPr/>
          <p:nvPr/>
        </p:nvPicPr>
        <p:blipFill>
          <a:blip r:embed="rId2"/>
          <a:stretch/>
        </p:blipFill>
        <p:spPr>
          <a:xfrm>
            <a:off x="1067232" y="1893134"/>
            <a:ext cx="10496412" cy="4550666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FD6624F3-00CD-40EA-86A2-7BC6D71B9959}"/>
              </a:ext>
            </a:extLst>
          </p:cNvPr>
          <p:cNvSpPr/>
          <p:nvPr/>
        </p:nvSpPr>
        <p:spPr>
          <a:xfrm>
            <a:off x="654311" y="337298"/>
            <a:ext cx="9896457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CUPONS PROMOCONAIS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E4165CF-2645-43AA-979D-085C9894FDE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62" name="Imagem 161"/>
          <p:cNvPicPr/>
          <p:nvPr/>
        </p:nvPicPr>
        <p:blipFill>
          <a:blip r:embed="rId2"/>
          <a:stretch/>
        </p:blipFill>
        <p:spPr>
          <a:xfrm>
            <a:off x="1068032" y="1806120"/>
            <a:ext cx="10055935" cy="430884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6010567-856B-4EF0-84EA-ED863BE0D87E}"/>
              </a:ext>
            </a:extLst>
          </p:cNvPr>
          <p:cNvSpPr/>
          <p:nvPr/>
        </p:nvSpPr>
        <p:spPr>
          <a:xfrm>
            <a:off x="654312" y="337298"/>
            <a:ext cx="784132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ALTERAÇÃO DE SENHA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AA3A0A-BED4-4A54-B2A6-14026C71606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67" name="Imagem 166"/>
          <p:cNvPicPr/>
          <p:nvPr/>
        </p:nvPicPr>
        <p:blipFill>
          <a:blip r:embed="rId2"/>
          <a:stretch/>
        </p:blipFill>
        <p:spPr>
          <a:xfrm>
            <a:off x="1065581" y="1966003"/>
            <a:ext cx="10060837" cy="4148957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423D9856-E635-4628-BA31-F9D6DAAC0B04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RELATÓRIOS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B684383-E8E5-4E32-BD45-EBC8C06BD751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72" name="Imagem 171"/>
          <p:cNvPicPr/>
          <p:nvPr/>
        </p:nvPicPr>
        <p:blipFill>
          <a:blip r:embed="rId2"/>
          <a:stretch/>
        </p:blipFill>
        <p:spPr>
          <a:xfrm>
            <a:off x="1251249" y="1893134"/>
            <a:ext cx="9482400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7F50DCF6-726A-45DA-A98C-D511E7626CFD}"/>
              </a:ext>
            </a:extLst>
          </p:cNvPr>
          <p:cNvSpPr/>
          <p:nvPr/>
        </p:nvSpPr>
        <p:spPr>
          <a:xfrm>
            <a:off x="654312" y="337298"/>
            <a:ext cx="892578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TROCAS PENDENTES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F5EFB2-C9F3-4B6A-8C2D-0A6D353B86A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77" name="Imagem 176"/>
          <p:cNvPicPr/>
          <p:nvPr/>
        </p:nvPicPr>
        <p:blipFill>
          <a:blip r:embed="rId2"/>
          <a:stretch/>
        </p:blipFill>
        <p:spPr>
          <a:xfrm>
            <a:off x="815926" y="1893134"/>
            <a:ext cx="10635951" cy="4408328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4475CD-3BEE-47A2-94F1-6A6966E91F48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MENU DE CLIENTE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FBFDDC8-401A-4B5F-9CF7-E806C9139ABB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82" name="Imagem 181"/>
          <p:cNvPicPr/>
          <p:nvPr/>
        </p:nvPicPr>
        <p:blipFill>
          <a:blip r:embed="rId2"/>
          <a:stretch/>
        </p:blipFill>
        <p:spPr>
          <a:xfrm>
            <a:off x="815926" y="1893134"/>
            <a:ext cx="10397439" cy="426489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B12044A-CB4C-4239-95DE-3A4E5EA2896B}"/>
              </a:ext>
            </a:extLst>
          </p:cNvPr>
          <p:cNvSpPr/>
          <p:nvPr/>
        </p:nvSpPr>
        <p:spPr>
          <a:xfrm>
            <a:off x="654311" y="337298"/>
            <a:ext cx="8349011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CARRINHO DE PRODUTOS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E8FB964-0A33-4D12-AF1E-A1B64C3990C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87" name="Imagem 186"/>
          <p:cNvPicPr/>
          <p:nvPr/>
        </p:nvPicPr>
        <p:blipFill>
          <a:blip r:embed="rId2"/>
          <a:stretch/>
        </p:blipFill>
        <p:spPr>
          <a:xfrm>
            <a:off x="698714" y="1750087"/>
            <a:ext cx="10794572" cy="4364873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003E5040-261B-4433-B934-F97AD2DC11F0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PEDIDOS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7CE89A-B13A-40C1-B80A-64B81D82762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92" name="Imagem 191"/>
          <p:cNvPicPr/>
          <p:nvPr/>
        </p:nvPicPr>
        <p:blipFill>
          <a:blip r:embed="rId2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3" name="Imagem 192"/>
          <p:cNvPicPr/>
          <p:nvPr/>
        </p:nvPicPr>
        <p:blipFill>
          <a:blip r:embed="rId2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4" name="Imagem 193"/>
          <p:cNvPicPr/>
          <p:nvPr/>
        </p:nvPicPr>
        <p:blipFill>
          <a:blip r:embed="rId3"/>
          <a:stretch/>
        </p:blipFill>
        <p:spPr>
          <a:xfrm>
            <a:off x="815925" y="1893134"/>
            <a:ext cx="10494499" cy="4395921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5F7280A3-E3E2-4B08-841E-2F75A62DC12C}"/>
              </a:ext>
            </a:extLst>
          </p:cNvPr>
          <p:cNvSpPr/>
          <p:nvPr/>
        </p:nvSpPr>
        <p:spPr>
          <a:xfrm>
            <a:off x="654312" y="337298"/>
            <a:ext cx="978391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TROCAS DO CLIENTE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5B67A0F-E05E-49BC-9A4B-5F4994070C0B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99" name="Imagem 198"/>
          <p:cNvPicPr/>
          <p:nvPr/>
        </p:nvPicPr>
        <p:blipFill>
          <a:blip r:embed="rId2"/>
          <a:stretch/>
        </p:blipFill>
        <p:spPr>
          <a:xfrm>
            <a:off x="900333" y="1893134"/>
            <a:ext cx="9800973" cy="4065116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114E1CBB-1C1E-4545-98DC-A3810B7E81F8}"/>
              </a:ext>
            </a:extLst>
          </p:cNvPr>
          <p:cNvSpPr/>
          <p:nvPr/>
        </p:nvSpPr>
        <p:spPr>
          <a:xfrm>
            <a:off x="654312" y="337298"/>
            <a:ext cx="896799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CUPONS DE TROCA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2E2102C-8F64-44F1-AEB7-AA1EBCB725C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5469B6-8C8E-4EE1-869F-BA740F409B9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B980DDD-580F-4FE8-A541-BCDBAE76E8A1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ESCOPO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4EAA8F-90E2-4D04-92FB-7115F226B6FA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F51D41-6D8E-435C-A151-D8F2EDA5BDF4}"/>
              </a:ext>
            </a:extLst>
          </p:cNvPr>
          <p:cNvSpPr txBox="1"/>
          <p:nvPr/>
        </p:nvSpPr>
        <p:spPr>
          <a:xfrm>
            <a:off x="728583" y="1833045"/>
            <a:ext cx="9872003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desenvolvido deve atender as principais necessidades de um site de vendas online, abrangendo qualquer domínio. </a:t>
            </a:r>
          </a:p>
          <a:p>
            <a:pPr>
              <a:lnSpc>
                <a:spcPct val="150000"/>
              </a:lnSpc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gerenciar produtos, clientes e vendas.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ser acessado através da internet.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armazenar informações em uma base de dados.</a:t>
            </a:r>
          </a:p>
        </p:txBody>
      </p:sp>
    </p:spTree>
    <p:extLst>
      <p:ext uri="{BB962C8B-B14F-4D97-AF65-F5344CB8AC3E}">
        <p14:creationId xmlns:p14="http://schemas.microsoft.com/office/powerpoint/2010/main" val="209846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204" name="Imagem 203"/>
          <p:cNvPicPr/>
          <p:nvPr/>
        </p:nvPicPr>
        <p:blipFill>
          <a:blip r:embed="rId2"/>
          <a:stretch/>
        </p:blipFill>
        <p:spPr>
          <a:xfrm>
            <a:off x="815926" y="2005675"/>
            <a:ext cx="10297551" cy="399389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34D0DED4-519A-4BA2-A4B0-30843737CB2D}"/>
              </a:ext>
            </a:extLst>
          </p:cNvPr>
          <p:cNvSpPr/>
          <p:nvPr/>
        </p:nvSpPr>
        <p:spPr>
          <a:xfrm>
            <a:off x="654311" y="337298"/>
            <a:ext cx="8433417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ENDEREÇOS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00AA56D-CDA8-4C9A-BC70-28E2DC55999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209" name="Imagem 208"/>
          <p:cNvPicPr/>
          <p:nvPr/>
        </p:nvPicPr>
        <p:blipFill>
          <a:blip r:embed="rId2"/>
          <a:stretch/>
        </p:blipFill>
        <p:spPr>
          <a:xfrm>
            <a:off x="801858" y="1893134"/>
            <a:ext cx="10277474" cy="4292003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B07757B5-80D1-4989-B2A0-BCC1B5D74FC1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EDITAR PERFIL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863652C-7621-4A1F-97ED-3B0516DE2B4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1C5BE5FA-B0D3-4451-ADD9-67258A2E040C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pc="-1" dirty="0">
                <a:latin typeface="Arial"/>
              </a:rPr>
              <a:t>DIAGRAMA DE SEQUÊNCIA</a:t>
            </a:r>
            <a:endParaRPr lang="pt-BR" sz="4000" strike="noStrike" spc="-1" dirty="0">
              <a:latin typeface="Arial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A93F9AF-C430-47FA-9ADF-297495291C71}"/>
              </a:ext>
            </a:extLst>
          </p:cNvPr>
          <p:cNvCxnSpPr>
            <a:cxnSpLocks/>
          </p:cNvCxnSpPr>
          <p:nvPr/>
        </p:nvCxnSpPr>
        <p:spPr>
          <a:xfrm>
            <a:off x="4192172" y="3234526"/>
            <a:ext cx="353099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5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7B47E7E-EE82-437B-AED3-64D2CC2F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63F8BF85-CA2C-4765-979C-2A870F52BDB9}"/>
              </a:ext>
            </a:extLst>
          </p:cNvPr>
          <p:cNvSpPr/>
          <p:nvPr/>
        </p:nvSpPr>
        <p:spPr>
          <a:xfrm>
            <a:off x="2125476" y="2334909"/>
            <a:ext cx="794104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CASO DE TESTE: RELATÓRIO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DD9F398-4FD0-48FE-9E46-B77887F1893E}"/>
              </a:ext>
            </a:extLst>
          </p:cNvPr>
          <p:cNvCxnSpPr>
            <a:cxnSpLocks/>
          </p:cNvCxnSpPr>
          <p:nvPr/>
        </p:nvCxnSpPr>
        <p:spPr>
          <a:xfrm>
            <a:off x="3402037" y="3459610"/>
            <a:ext cx="5387926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04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m 21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0292D354-8389-42AB-B6FF-6E7C456FEFBA}"/>
              </a:ext>
            </a:extLst>
          </p:cNvPr>
          <p:cNvSpPr/>
          <p:nvPr/>
        </p:nvSpPr>
        <p:spPr>
          <a:xfrm>
            <a:off x="1506497" y="2278638"/>
            <a:ext cx="960698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CASO DE TESTE: CADASTRO DE CLIENTE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B3C2DD5-766A-4B14-8018-393B8AC51C47}"/>
              </a:ext>
            </a:extLst>
          </p:cNvPr>
          <p:cNvCxnSpPr>
            <a:cxnSpLocks/>
          </p:cNvCxnSpPr>
          <p:nvPr/>
        </p:nvCxnSpPr>
        <p:spPr>
          <a:xfrm>
            <a:off x="3402037" y="3459610"/>
            <a:ext cx="5387926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85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m 214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9122CD27-43CD-42E4-8A61-984439DD9255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VISÃO DE IMPLANTAÇÃO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58D47F8-98BE-4BC5-8EF6-6AD449B7467A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B9665E2-1799-4EF5-BB6E-A2B4CD75E2A9}"/>
              </a:ext>
            </a:extLst>
          </p:cNvPr>
          <p:cNvSpPr txBox="1"/>
          <p:nvPr/>
        </p:nvSpPr>
        <p:spPr>
          <a:xfrm>
            <a:off x="1575582" y="716511"/>
            <a:ext cx="873955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a configuração em questão, é indicado os nós físicos, que executarão o sistema, e as respectivas interconexões.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Dispositivo com acesso a internet: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Nó responsável pelo acesso a aplicação via interface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Servidor da Aplicação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Manterá a aplicação com as regras de negócio, classes de domínio e de gerenciamento das requisições, e persistência no banco. 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Servidor da base de dados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Nó que contém a base de dados central do sistema.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78D1AF-A7C7-4F52-9723-A79686C5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7" y="1866682"/>
            <a:ext cx="6582694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2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F5005-686E-4BCE-AE17-E1DDE352514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24B328F-9C6A-4580-B2F7-2901F301B07A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OBJETIVOS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CDF1D2D-F807-47F8-97C3-27F6D16041C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A6A167-DA4F-4BD4-B764-854DF17BD373}"/>
              </a:ext>
            </a:extLst>
          </p:cNvPr>
          <p:cNvSpPr txBox="1"/>
          <p:nvPr/>
        </p:nvSpPr>
        <p:spPr>
          <a:xfrm>
            <a:off x="668380" y="1943721"/>
            <a:ext cx="94253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Desenvolver um sistema de vendas online com a possibilidade de cadastrar e manter produtos e clientes, além de realizar transações, gerir cupons de promoção ou troca e gerar relatórios.</a:t>
            </a:r>
          </a:p>
        </p:txBody>
      </p:sp>
    </p:spTree>
    <p:extLst>
      <p:ext uri="{BB962C8B-B14F-4D97-AF65-F5344CB8AC3E}">
        <p14:creationId xmlns:p14="http://schemas.microsoft.com/office/powerpoint/2010/main" val="182054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4D0EB00C-F9C1-4996-BAA3-E08D584C82C1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VISÃO DE DADOS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1D954D8-848D-4C59-9D2D-F84CDDDD80F0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4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4931B82-7B86-4FC3-8C40-B2AC465E536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MÉTODO DE PAGAMENTO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O primeiro pagamento deverá corresponder a 20% do valor final total após a aceitação da proposta, para que seja possível cobrir as despesas iniciais do projeto. O restante deverá ser pago conforme cronograma financeiro a ser definido.   </a:t>
            </a:r>
          </a:p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DESPESAS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O valor informado nesta proposta inclui as despesas de deslocamento, alimentação, estadia e benefícios para os serviços de rotina da equipe de desenvolvimento.   </a:t>
            </a:r>
          </a:p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PRAZOS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É estimado um prazo de 120 dias para a entrega da versão final, levando em consideração o seguimento apropriado do cronograma estipulado com o cliente.  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1B065D-2A98-4927-82DF-515EECF14467}"/>
              </a:ext>
            </a:extLst>
          </p:cNvPr>
          <p:cNvSpPr txBox="1"/>
          <p:nvPr/>
        </p:nvSpPr>
        <p:spPr>
          <a:xfrm>
            <a:off x="7364662" y="0"/>
            <a:ext cx="45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lógico- Geral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51DA647-2F7C-4B03-AEBF-1E8A557F6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5" y="0"/>
            <a:ext cx="120984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A7B49F6-E371-4817-A50D-3D971BF5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2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BE85CE-8D30-48EA-8CFA-7310AD8DFDB7}"/>
              </a:ext>
            </a:extLst>
          </p:cNvPr>
          <p:cNvSpPr txBox="1"/>
          <p:nvPr/>
        </p:nvSpPr>
        <p:spPr>
          <a:xfrm>
            <a:off x="381000" y="361950"/>
            <a:ext cx="470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físico - Cliente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67E871-3D60-4303-8F47-9B9B85D81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030CD82-8E4B-44AB-81A6-0E1C3B58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1EB376-2EBE-4D89-8508-CEF38C92B1E9}"/>
              </a:ext>
            </a:extLst>
          </p:cNvPr>
          <p:cNvSpPr txBox="1"/>
          <p:nvPr/>
        </p:nvSpPr>
        <p:spPr>
          <a:xfrm>
            <a:off x="381000" y="361950"/>
            <a:ext cx="47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físico -Produto</a:t>
            </a:r>
          </a:p>
        </p:txBody>
      </p:sp>
    </p:spTree>
    <p:extLst>
      <p:ext uri="{BB962C8B-B14F-4D97-AF65-F5344CB8AC3E}">
        <p14:creationId xmlns:p14="http://schemas.microsoft.com/office/powerpoint/2010/main" val="4004035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45787992-D30F-47D9-96BE-66A696A3A9AB}"/>
              </a:ext>
            </a:extLst>
          </p:cNvPr>
          <p:cNvSpPr/>
          <p:nvPr/>
        </p:nvSpPr>
        <p:spPr>
          <a:xfrm>
            <a:off x="654311" y="337298"/>
            <a:ext cx="7181393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CRONOGRAMA EXECUTADO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2F01AE0-D892-4889-9631-4929E4BE8A9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6CB75F-1D42-4973-B47E-3785F51BD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80" y="1861829"/>
            <a:ext cx="10845918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PROPOSTA TÉCNICA COMERCIAL..................................................................................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2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PROTÓTIPOS DE TELA DO SISTEMA..............................................................................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4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CRUD....................................................................................................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5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CADASTRO E CONSULTA DE VENDAS............................................................................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8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CONDUÇÃO COMPLETA</a:t>
            </a: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....................................................................................................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9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CONDUÇÃO COMPLETA......................................................................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12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DOCUMENTO DE VISÃO DE PROJETO</a:t>
            </a: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13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ESPECIFICAÇÃO DOS CASOS DE USO	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14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CONDUÇÃO COMPLETA COM TESTES FUNCIONAIS......................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16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CASO DE ANÁLISE...............................................................................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18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ENTREGA FINAL.................................................................................................................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20</a:t>
            </a: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61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896F1B44-808B-43FA-AA9A-21C87CDD620C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PROPOSTA COMERCIAL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57D0834-6344-404E-A1CD-A31E4E927E71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82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839C9EC-3EFD-4C50-A062-A8D802B60D11}"/>
              </a:ext>
            </a:extLst>
          </p:cNvPr>
          <p:cNvSpPr txBox="1"/>
          <p:nvPr/>
        </p:nvSpPr>
        <p:spPr>
          <a:xfrm>
            <a:off x="1312392" y="901391"/>
            <a:ext cx="830991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VERSÃO FINAL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Após a entrega final, será disponibilizado suporte e manutenção a ferramenta, bem como as devidas atualizações neste sistema.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preço interino da versão final do sistema fica no valor de R$ 40.000,00.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IMPOSTOS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valor já informado nesta proposta inclui os impostos incidentes sobre serviços (ISS, PIS, COFINS, CSSL e IRPJ).  </a:t>
            </a:r>
          </a:p>
        </p:txBody>
      </p:sp>
    </p:spTree>
    <p:extLst>
      <p:ext uri="{BB962C8B-B14F-4D97-AF65-F5344CB8AC3E}">
        <p14:creationId xmlns:p14="http://schemas.microsoft.com/office/powerpoint/2010/main" val="3754271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2D4BF5B-E873-4C73-949A-088AF5642B51}"/>
              </a:ext>
            </a:extLst>
          </p:cNvPr>
          <p:cNvSpPr txBox="1"/>
          <p:nvPr/>
        </p:nvSpPr>
        <p:spPr>
          <a:xfrm>
            <a:off x="1192236" y="718346"/>
            <a:ext cx="9034976" cy="544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MÉTODO DE PAGAMENTO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primeiro pagamento deverá corresponder a 20% do valor final total após a aceitação da proposta, para que seja possível cobrir as despesas iniciais do projeto. O restante deverá ser pago conforme cronograma financeiro a ser definido. 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DESPESAS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valor informado nesta proposta inclui as despesas de deslocamento, alimentação, estadia e benefícios para os serviços de rotina da equipe de desenvolvimento. 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PRAZOS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estimado um prazo de 120 dias para a entrega da versão final, levando em consideração o seguimento apropriado do cronograma estipulado com o cliente.   </a:t>
            </a:r>
          </a:p>
        </p:txBody>
      </p:sp>
    </p:spTree>
    <p:extLst>
      <p:ext uri="{BB962C8B-B14F-4D97-AF65-F5344CB8AC3E}">
        <p14:creationId xmlns:p14="http://schemas.microsoft.com/office/powerpoint/2010/main" val="40185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4"/>
          <p:cNvSpPr/>
          <p:nvPr/>
        </p:nvSpPr>
        <p:spPr>
          <a:xfrm>
            <a:off x="1006006" y="1423312"/>
            <a:ext cx="8340480" cy="563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Funcionais realizados: 30 de 36;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1258020" lvl="2" indent="-342900">
              <a:lnSpc>
                <a:spcPct val="150000"/>
              </a:lnSpc>
              <a:buClr>
                <a:srgbClr val="FFFFFF"/>
              </a:buClr>
              <a:buFontTx/>
              <a:buChar char="-"/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RF0001, RF0002, RF0003, RF0004</a:t>
            </a:r>
            <a:r>
              <a:rPr lang="pt-BR" sz="2000" spc="-1" dirty="0">
                <a:solidFill>
                  <a:srgbClr val="FFFFFF"/>
                </a:solidFill>
                <a:latin typeface="Arial"/>
              </a:rPr>
              <a:t>, </a:t>
            </a: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RF0006 e RF00033</a:t>
            </a:r>
            <a:endParaRPr lang="pt-BR" sz="20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Não-Funcionais: 7 de 9;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915120" lvl="2">
              <a:lnSpc>
                <a:spcPct val="150000"/>
              </a:lnSpc>
              <a:buClr>
                <a:srgbClr val="FFFFFF"/>
              </a:buClr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- RNF0007 e RNF0009</a:t>
            </a:r>
            <a:endParaRPr lang="pt-BR" sz="32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de Regra de Negócio: 21 de 34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1258020" lvl="2" indent="-342900">
              <a:lnSpc>
                <a:spcPct val="150000"/>
              </a:lnSpc>
              <a:buClr>
                <a:srgbClr val="FFFFFF"/>
              </a:buClr>
              <a:buFontTx/>
              <a:buChar char="-"/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RN0004, RN0005, RN0006, RN0007, RN0008, RN0014,</a:t>
            </a:r>
          </a:p>
          <a:p>
            <a:pPr marL="915120" lvl="2">
              <a:lnSpc>
                <a:spcPct val="150000"/>
              </a:lnSpc>
              <a:buClr>
                <a:srgbClr val="FFFFFF"/>
              </a:buClr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RN0021 ,RN0028, RN0029, RN0030, RN0031, RN0032 e RN0033</a:t>
            </a:r>
            <a:endParaRPr lang="pt-BR" sz="20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52A813AD-864A-4F68-B0F0-FDE7349F297A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REQUISITOS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BB5EFF9-FFFD-4B9E-A701-3E95D706635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22DE9333-8CC0-40E7-B244-2C9EDA1F9F40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PREMISSAS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487329F-C13D-49CF-8099-2F686698732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4FC4FB-6FE8-49F3-8877-A151BDE3AA07}"/>
              </a:ext>
            </a:extLst>
          </p:cNvPr>
          <p:cNvSpPr txBox="1"/>
          <p:nvPr/>
        </p:nvSpPr>
        <p:spPr>
          <a:xfrm>
            <a:off x="369276" y="1815737"/>
            <a:ext cx="9393701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42900" algn="just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Desenvolver uma plataforma para soluções web capaz de: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Armazenar informações em uma base de dados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Utilizar o protocolo HTTP (</a:t>
            </a:r>
            <a:r>
              <a:rPr lang="pt-BR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Hypertext </a:t>
            </a:r>
            <a:r>
              <a:rPr lang="pt-BR" sz="24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Transfer</a:t>
            </a:r>
            <a:r>
              <a:rPr lang="pt-BR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24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Protocol</a:t>
            </a: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– Protocolo de Transferência de Hipertexto)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Ser executado em qualquer navegador</a:t>
            </a:r>
          </a:p>
        </p:txBody>
      </p:sp>
    </p:spTree>
    <p:extLst>
      <p:ext uri="{BB962C8B-B14F-4D97-AF65-F5344CB8AC3E}">
        <p14:creationId xmlns:p14="http://schemas.microsoft.com/office/powerpoint/2010/main" val="274555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106"/>
          <p:cNvPicPr/>
          <p:nvPr/>
        </p:nvPicPr>
        <p:blipFill>
          <a:blip r:embed="rId2"/>
          <a:stretch/>
        </p:blipFill>
        <p:spPr>
          <a:xfrm>
            <a:off x="719940" y="2087114"/>
            <a:ext cx="10752120" cy="403164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B9F46FDE-1D90-43B1-8168-37C60097908C}"/>
              </a:ext>
            </a:extLst>
          </p:cNvPr>
          <p:cNvSpPr/>
          <p:nvPr/>
        </p:nvSpPr>
        <p:spPr>
          <a:xfrm>
            <a:off x="668380" y="332715"/>
            <a:ext cx="8953922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MODELO ARQUITETURAL GENÉRICO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003836D-0743-4DA9-A583-FA0E5EDCF24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2"/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1" strike="noStrike" cap="all" spc="-1" dirty="0">
                <a:solidFill>
                  <a:srgbClr val="FFFFFF"/>
                </a:solidFill>
                <a:latin typeface="Calibri Light"/>
              </a:rPr>
              <a:t>tecnologias</a:t>
            </a:r>
            <a:endParaRPr lang="pt-BR" sz="3900" b="0" strike="noStrike" spc="-1" dirty="0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1465794" y="1807388"/>
            <a:ext cx="2571634" cy="3355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Java EE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JSP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JSTL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HTML5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CSS3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MdBootstrap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20F0F9A-439B-49E6-955D-9DB2C7E4EF72}"/>
              </a:ext>
            </a:extLst>
          </p:cNvPr>
          <p:cNvSpPr/>
          <p:nvPr/>
        </p:nvSpPr>
        <p:spPr>
          <a:xfrm>
            <a:off x="4807150" y="1807388"/>
            <a:ext cx="2789404" cy="3346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MYSQL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XAMPP (LAMPP)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Selenium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Eclipse IDE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latin typeface="Arial"/>
              </a:rPr>
              <a:t>JQUERY</a:t>
            </a: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latin typeface="Arial"/>
              </a:rPr>
              <a:t>Javascript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79113BE-71C9-4CC4-9BC3-854745D139D5}"/>
              </a:ext>
            </a:extLst>
          </p:cNvPr>
          <p:cNvSpPr/>
          <p:nvPr/>
        </p:nvSpPr>
        <p:spPr>
          <a:xfrm>
            <a:off x="7936802" y="1816237"/>
            <a:ext cx="2789404" cy="5852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spc="-1" dirty="0">
                <a:solidFill>
                  <a:srgbClr val="FFFFFF"/>
                </a:solidFill>
                <a:latin typeface="Calibri"/>
              </a:rPr>
              <a:t>Chart.js</a:t>
            </a:r>
            <a:endParaRPr lang="pt-BR" sz="2400" b="0" strike="noStrike" spc="-1" dirty="0">
              <a:latin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7E9FCC-D685-4968-8B73-CCC5D0FC30F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7C37C428-C6AE-4E6A-BD23-B7492E73CDC1}"/>
              </a:ext>
            </a:extLst>
          </p:cNvPr>
          <p:cNvSpPr/>
          <p:nvPr/>
        </p:nvSpPr>
        <p:spPr>
          <a:xfrm>
            <a:off x="1865223" y="1547447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pc="-1" dirty="0">
                <a:latin typeface="Arial"/>
              </a:rPr>
              <a:t>DIAGRAMA DE CASO DE USO</a:t>
            </a:r>
            <a:endParaRPr lang="pt-BR" sz="4000" strike="noStrike" spc="-1" dirty="0">
              <a:latin typeface="Arial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A2820A3-4EBB-4700-8745-5ACD008C0FAD}"/>
              </a:ext>
            </a:extLst>
          </p:cNvPr>
          <p:cNvCxnSpPr>
            <a:cxnSpLocks/>
          </p:cNvCxnSpPr>
          <p:nvPr/>
        </p:nvCxnSpPr>
        <p:spPr>
          <a:xfrm>
            <a:off x="3587262" y="3220458"/>
            <a:ext cx="474081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66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873</Words>
  <Application>Microsoft Office PowerPoint</Application>
  <PresentationFormat>Widescreen</PresentationFormat>
  <Paragraphs>118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Calisto MT</vt:lpstr>
      <vt:lpstr>Wingdings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HENRIQUE SANCHES</dc:creator>
  <dc:description/>
  <cp:lastModifiedBy>HENRIQUE SANCHES</cp:lastModifiedBy>
  <cp:revision>13</cp:revision>
  <dcterms:created xsi:type="dcterms:W3CDTF">2020-06-01T04:34:24Z</dcterms:created>
  <dcterms:modified xsi:type="dcterms:W3CDTF">2020-07-14T15:19:48Z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0x0101008A93F2EEAEE7CF4FACABC773A8FF48AB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